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2" r:id="rId1"/>
  </p:sldMasterIdLst>
  <p:sldIdLst>
    <p:sldId id="282" r:id="rId2"/>
    <p:sldId id="281" r:id="rId3"/>
    <p:sldId id="280" r:id="rId4"/>
    <p:sldId id="258" r:id="rId5"/>
    <p:sldId id="257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>
        <p:scale>
          <a:sx n="79" d="100"/>
          <a:sy n="79" d="100"/>
        </p:scale>
        <p:origin x="-162" y="-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FB82955B-D114-4B20-929E-DB1F682FF1C9}" type="datetimeFigureOut">
              <a:rPr lang="fa-IR" smtClean="0"/>
              <a:t>1442/06/11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FB7D9EE0-C9A1-4A45-AB2E-2E8535956702}" type="slidenum">
              <a:rPr lang="fa-IR" smtClean="0"/>
              <a:t>‹#›</a:t>
            </a:fld>
            <a:endParaRPr lang="fa-IR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97331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4294967295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2955B-D114-4B20-929E-DB1F682FF1C9}" type="datetimeFigureOut">
              <a:rPr lang="fa-IR" smtClean="0"/>
              <a:t>1442/06/11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D9EE0-C9A1-4A45-AB2E-2E853595670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32156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Feather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FB82955B-D114-4B20-929E-DB1F682FF1C9}" type="datetimeFigureOut">
              <a:rPr lang="fa-IR" smtClean="0"/>
              <a:t>1442/06/11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B7D9EE0-C9A1-4A45-AB2E-2E8535956702}" type="slidenum">
              <a:rPr lang="fa-IR" smtClean="0"/>
              <a:t>‹#›</a:t>
            </a:fld>
            <a:endParaRPr lang="fa-IR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2761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2955B-D114-4B20-929E-DB1F682FF1C9}" type="datetimeFigureOut">
              <a:rPr lang="fa-IR" smtClean="0"/>
              <a:t>1442/06/11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D9EE0-C9A1-4A45-AB2E-2E853595670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14825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 title="Feather Background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B82955B-D114-4B20-929E-DB1F682FF1C9}" type="datetimeFigureOut">
              <a:rPr lang="fa-IR" smtClean="0"/>
              <a:t>1442/06/11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B7D9EE0-C9A1-4A45-AB2E-2E8535956702}" type="slidenum">
              <a:rPr lang="fa-IR" smtClean="0"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79245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2955B-D114-4B20-929E-DB1F682FF1C9}" type="datetimeFigureOut">
              <a:rPr lang="fa-IR" smtClean="0"/>
              <a:t>1442/06/11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D9EE0-C9A1-4A45-AB2E-2E853595670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44783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2955B-D114-4B20-929E-DB1F682FF1C9}" type="datetimeFigureOut">
              <a:rPr lang="fa-IR" smtClean="0"/>
              <a:t>1442/06/11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D9EE0-C9A1-4A45-AB2E-2E853595670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35899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2955B-D114-4B20-929E-DB1F682FF1C9}" type="datetimeFigureOut">
              <a:rPr lang="fa-IR" smtClean="0"/>
              <a:t>1442/06/11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D9EE0-C9A1-4A45-AB2E-2E853595670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71509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2955B-D114-4B20-929E-DB1F682FF1C9}" type="datetimeFigureOut">
              <a:rPr lang="fa-IR" smtClean="0"/>
              <a:t>1442/06/11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D9EE0-C9A1-4A45-AB2E-2E853595670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85007335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4294967295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FB82955B-D114-4B20-929E-DB1F682FF1C9}" type="datetimeFigureOut">
              <a:rPr lang="fa-IR" smtClean="0"/>
              <a:t>1442/06/11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FB7D9EE0-C9A1-4A45-AB2E-2E853595670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83712039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4294967295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FB82955B-D114-4B20-929E-DB1F682FF1C9}" type="datetimeFigureOut">
              <a:rPr lang="fa-IR" smtClean="0"/>
              <a:t>1442/06/11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FB7D9EE0-C9A1-4A45-AB2E-2E853595670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72324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B82955B-D114-4B20-929E-DB1F682FF1C9}" type="datetimeFigureOut">
              <a:rPr lang="fa-IR" smtClean="0"/>
              <a:t>1442/06/11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B7D9EE0-C9A1-4A45-AB2E-2E8535956702}" type="slidenum">
              <a:rPr lang="fa-IR" smtClean="0"/>
              <a:t>‹#›</a:t>
            </a:fld>
            <a:endParaRPr lang="fa-IR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5448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1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r" defTabSz="9144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4294967295" pos="1848">
          <p15:clr>
            <a:srgbClr val="F26B43"/>
          </p15:clr>
        </p15:guide>
        <p15:guide id="4294967295" orient="horz" pos="3960">
          <p15:clr>
            <a:srgbClr val="F26B43"/>
          </p15:clr>
        </p15:guide>
        <p15:guide id="4294967295" orient="horz" pos="1536">
          <p15:clr>
            <a:srgbClr val="F26B43"/>
          </p15:clr>
        </p15:guide>
        <p15:guide id="4294967295" orient="horz" pos="3840">
          <p15:clr>
            <a:srgbClr val="F26B43"/>
          </p15:clr>
        </p15:guide>
        <p15:guide id="4294967295" pos="4416">
          <p15:clr>
            <a:srgbClr val="F26B43"/>
          </p15:clr>
        </p15:guide>
        <p15:guide id="4294967295" pos="4800">
          <p15:clr>
            <a:srgbClr val="F26B43"/>
          </p15:clr>
        </p15:guide>
        <p15:guide id="4294967295" orient="horz" pos="360">
          <p15:clr>
            <a:srgbClr val="F26B43"/>
          </p15:clr>
        </p15:guide>
        <p15:guide id="4294967295" pos="7368">
          <p15:clr>
            <a:srgbClr val="F26B43"/>
          </p15:clr>
        </p15:guide>
        <p15:guide id="4294967295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8580" y="429488"/>
            <a:ext cx="12554143" cy="5933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80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/>
              <a:t>Serum EPO concentrations are generally equal to or higher than those in patients without CKD. </a:t>
            </a:r>
          </a:p>
          <a:p>
            <a:pPr algn="l" rtl="0"/>
            <a:r>
              <a:rPr lang="en-US" dirty="0" smtClean="0"/>
              <a:t>Mean </a:t>
            </a:r>
            <a:r>
              <a:rPr lang="en-US" dirty="0"/>
              <a:t>serum EPO concentrations increase with worsening anemia in mild-to-moderate CKD (although to an insufficient degree). </a:t>
            </a:r>
          </a:p>
          <a:p>
            <a:pPr algn="l" rtl="0"/>
            <a:r>
              <a:rPr lang="en-US" dirty="0" smtClean="0"/>
              <a:t>Mean </a:t>
            </a:r>
            <a:r>
              <a:rPr lang="en-US" dirty="0"/>
              <a:t>serum EPO concentrations become more a function of GFR than of </a:t>
            </a:r>
            <a:r>
              <a:rPr lang="en-US" dirty="0" err="1"/>
              <a:t>Hgb</a:t>
            </a:r>
            <a:r>
              <a:rPr lang="en-US" dirty="0"/>
              <a:t> concentration when the GFR drops below around 40 mL/min. </a:t>
            </a:r>
          </a:p>
          <a:p>
            <a:pPr algn="l" rtl="0"/>
            <a:r>
              <a:rPr lang="en-US" dirty="0" smtClean="0"/>
              <a:t>Even </a:t>
            </a:r>
            <a:r>
              <a:rPr lang="en-US" dirty="0"/>
              <a:t>with advanced CKD, the ability to produce EPO is preserved and some responsiveness to lower </a:t>
            </a:r>
            <a:r>
              <a:rPr lang="en-US" dirty="0" err="1"/>
              <a:t>Hgb</a:t>
            </a:r>
            <a:r>
              <a:rPr lang="en-US" dirty="0"/>
              <a:t> is retained.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25474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BLOOD LOSS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 smtClean="0"/>
              <a:t>The </a:t>
            </a:r>
            <a:r>
              <a:rPr lang="en-US" dirty="0"/>
              <a:t>coagulopathy of </a:t>
            </a:r>
            <a:r>
              <a:rPr lang="en-US" dirty="0" smtClean="0"/>
              <a:t>CKD play </a:t>
            </a:r>
            <a:r>
              <a:rPr lang="en-US" dirty="0"/>
              <a:t>a major role in the occult blood loss via gastrointestinal bleeding of patients </a:t>
            </a:r>
            <a:r>
              <a:rPr lang="en-US" dirty="0" smtClean="0"/>
              <a:t>with CKD.</a:t>
            </a:r>
          </a:p>
          <a:p>
            <a:pPr algn="l" rtl="0"/>
            <a:r>
              <a:rPr lang="en-US" dirty="0" smtClean="0"/>
              <a:t>blood </a:t>
            </a:r>
            <a:r>
              <a:rPr lang="en-US" dirty="0"/>
              <a:t>loss due to the dialysis procedure and associated </a:t>
            </a:r>
            <a:r>
              <a:rPr lang="en-US" dirty="0" smtClean="0"/>
              <a:t>laboratory </a:t>
            </a:r>
            <a:r>
              <a:rPr lang="en-US" dirty="0"/>
              <a:t>studies is also significant. </a:t>
            </a:r>
            <a:endParaRPr lang="en-US" dirty="0" smtClean="0"/>
          </a:p>
          <a:p>
            <a:pPr lvl="1" algn="l" rtl="0"/>
            <a:r>
              <a:rPr lang="en-US" dirty="0" smtClean="0"/>
              <a:t>30 </a:t>
            </a:r>
            <a:r>
              <a:rPr lang="en-US" dirty="0"/>
              <a:t>years ago estimated the blood loss due to hemodialysis to be between 1 and 3 liters per </a:t>
            </a:r>
            <a:r>
              <a:rPr lang="en-US" dirty="0" smtClean="0"/>
              <a:t>year</a:t>
            </a:r>
          </a:p>
          <a:p>
            <a:pPr lvl="1" algn="l" rtl="0"/>
            <a:r>
              <a:rPr lang="en-US" dirty="0" smtClean="0"/>
              <a:t>Later estimates </a:t>
            </a:r>
            <a:r>
              <a:rPr lang="en-US" dirty="0"/>
              <a:t>of the blood lost within the whole extracorporeal circuit for each dialysis session vary from a range of 0.5 to 0.6 mL </a:t>
            </a:r>
            <a:r>
              <a:rPr lang="en-US" dirty="0" smtClean="0"/>
              <a:t>to </a:t>
            </a:r>
            <a:r>
              <a:rPr lang="en-US" dirty="0"/>
              <a:t>a median of 0.98 mL (range 0.01 to 23.9 mL</a:t>
            </a:r>
            <a:r>
              <a:rPr lang="en-US" dirty="0" smtClean="0"/>
              <a:t>). </a:t>
            </a:r>
            <a:r>
              <a:rPr lang="en-US" dirty="0"/>
              <a:t>Each milliliter of blood contains approximately 0.5 mg of iron, so an important consequence of blood loss is the loss of iron and the development of iron </a:t>
            </a:r>
            <a:r>
              <a:rPr lang="en-US" dirty="0" smtClean="0"/>
              <a:t>deficiency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72762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UREMIC “INHIBITORS” OF ERYTHROPOIESIS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response </a:t>
            </a:r>
            <a:r>
              <a:rPr lang="en-US" dirty="0"/>
              <a:t>to ESAs can be improved with </a:t>
            </a:r>
            <a:r>
              <a:rPr lang="en-US" dirty="0" smtClean="0"/>
              <a:t>dialysis</a:t>
            </a:r>
          </a:p>
          <a:p>
            <a:pPr algn="l" rtl="0"/>
            <a:r>
              <a:rPr lang="en-US" dirty="0" smtClean="0"/>
              <a:t>EPO </a:t>
            </a:r>
            <a:r>
              <a:rPr lang="en-US" dirty="0"/>
              <a:t>doses used to treat patients with anemia in CKD are much greater than the amounts endogenously produced in normal </a:t>
            </a:r>
            <a:r>
              <a:rPr lang="en-US" dirty="0" smtClean="0"/>
              <a:t>individuals</a:t>
            </a:r>
          </a:p>
          <a:p>
            <a:pPr algn="l" rtl="0"/>
            <a:r>
              <a:rPr lang="en-US" dirty="0" smtClean="0"/>
              <a:t>inhibition </a:t>
            </a:r>
            <a:r>
              <a:rPr lang="en-US" dirty="0"/>
              <a:t>of erythropoiesis in CKD also occurs through the concomitant chronic inflammatory state, which is characteristic for the anemia of chronic disease (ACD).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85853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dirty="0"/>
              <a:t>IRON </a:t>
            </a:r>
            <a:r>
              <a:rPr lang="en-US" sz="3200" dirty="0" smtClean="0"/>
              <a:t>METABOLISM</a:t>
            </a:r>
            <a:endParaRPr lang="fa-I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reduced intestinal iron absorption in patients on maintenance dialysis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99114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INFLAMMATION AND ANEMIA OF CHRONIC DISEASE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↓Responsiveness </a:t>
            </a:r>
            <a:r>
              <a:rPr lang="en-US" dirty="0"/>
              <a:t>to EPO </a:t>
            </a:r>
            <a:r>
              <a:rPr lang="en-US" dirty="0" smtClean="0"/>
              <a:t>in acute </a:t>
            </a:r>
            <a:r>
              <a:rPr lang="en-US" dirty="0"/>
              <a:t>inflammation, bacterial infections, and </a:t>
            </a:r>
            <a:r>
              <a:rPr lang="en-US" dirty="0" smtClean="0"/>
              <a:t>cancer</a:t>
            </a:r>
          </a:p>
          <a:p>
            <a:pPr algn="l" rtl="0"/>
            <a:r>
              <a:rPr lang="en-US" dirty="0" smtClean="0"/>
              <a:t>chronic </a:t>
            </a:r>
            <a:r>
              <a:rPr lang="en-US" dirty="0"/>
              <a:t>inflammatory </a:t>
            </a:r>
            <a:r>
              <a:rPr lang="en-US" dirty="0" smtClean="0"/>
              <a:t>state described </a:t>
            </a:r>
            <a:r>
              <a:rPr lang="en-US" dirty="0"/>
              <a:t>in patients on dialysis</a:t>
            </a:r>
            <a:r>
              <a:rPr lang="en-US" dirty="0" smtClean="0"/>
              <a:t>. </a:t>
            </a:r>
          </a:p>
          <a:p>
            <a:pPr algn="l" rtl="0"/>
            <a:r>
              <a:rPr lang="en-US" dirty="0" smtClean="0"/>
              <a:t>Inflammatory </a:t>
            </a:r>
            <a:r>
              <a:rPr lang="en-US" dirty="0"/>
              <a:t>cytokines 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  <a:p>
            <a:pPr lvl="1" algn="l" rtl="0"/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↓</a:t>
            </a:r>
            <a:r>
              <a:rPr lang="en-US" dirty="0" smtClean="0"/>
              <a:t> </a:t>
            </a:r>
            <a:r>
              <a:rPr lang="en-US" dirty="0"/>
              <a:t>production of </a:t>
            </a:r>
            <a:r>
              <a:rPr lang="en-US" dirty="0" smtClean="0"/>
              <a:t>EPO</a:t>
            </a:r>
          </a:p>
          <a:p>
            <a:pPr lvl="1" algn="l" rtl="0"/>
            <a:r>
              <a:rPr lang="en-US" dirty="0" smtClean="0"/>
              <a:t>↓ </a:t>
            </a:r>
            <a:r>
              <a:rPr lang="en-US" dirty="0" err="1" smtClean="0"/>
              <a:t>erythropoietic</a:t>
            </a:r>
            <a:r>
              <a:rPr lang="en-US" dirty="0" smtClean="0"/>
              <a:t> </a:t>
            </a:r>
            <a:r>
              <a:rPr lang="en-US" dirty="0"/>
              <a:t>response to </a:t>
            </a:r>
            <a:r>
              <a:rPr lang="en-US" dirty="0" smtClean="0"/>
              <a:t>EPO</a:t>
            </a:r>
          </a:p>
          <a:p>
            <a:pPr lvl="1" algn="l" rtl="0"/>
            <a:r>
              <a:rPr lang="en-US" dirty="0" smtClean="0"/>
              <a:t>↓ RBC survival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24537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FOLIC ACID, VITAMIN D, AND ZINC DEFICIENCIES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loss </a:t>
            </a:r>
            <a:r>
              <a:rPr lang="en-US" dirty="0"/>
              <a:t>of folate is associated with </a:t>
            </a:r>
            <a:r>
              <a:rPr lang="en-US" dirty="0" smtClean="0"/>
              <a:t>dialysis ↑MCV </a:t>
            </a:r>
            <a:r>
              <a:rPr lang="en-US" dirty="0"/>
              <a:t>and </a:t>
            </a:r>
            <a:r>
              <a:rPr lang="en-US" dirty="0" smtClean="0"/>
              <a:t>MCH are </a:t>
            </a:r>
            <a:r>
              <a:rPr lang="en-US" dirty="0"/>
              <a:t>helpful in identifying folate deficiency states </a:t>
            </a:r>
            <a:endParaRPr lang="en-US" dirty="0" smtClean="0"/>
          </a:p>
          <a:p>
            <a:pPr algn="l" rtl="0"/>
            <a:r>
              <a:rPr lang="en-US" dirty="0" smtClean="0"/>
              <a:t>Vitamin </a:t>
            </a:r>
            <a:r>
              <a:rPr lang="en-US" dirty="0"/>
              <a:t>D deficiency is an independent predictor of anemia in early </a:t>
            </a:r>
            <a:r>
              <a:rPr lang="en-US" dirty="0" smtClean="0"/>
              <a:t>CKD. </a:t>
            </a:r>
          </a:p>
          <a:p>
            <a:pPr algn="l" rtl="0"/>
            <a:r>
              <a:rPr lang="en-US" dirty="0" smtClean="0"/>
              <a:t>Low </a:t>
            </a:r>
            <a:r>
              <a:rPr lang="en-US" dirty="0"/>
              <a:t>plasma zinc (Zn) concentration has been reported with variable incidence in patients undergoing hemodialysis</a:t>
            </a:r>
            <a:r>
              <a:rPr lang="en-US" dirty="0" smtClean="0"/>
              <a:t>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78624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ALUMINUM OVERLOAD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l" rtl="0">
              <a:buNone/>
            </a:pPr>
            <a:r>
              <a:rPr lang="en-US" b="1" dirty="0" smtClean="0"/>
              <a:t>Etiology:</a:t>
            </a:r>
          </a:p>
          <a:p>
            <a:pPr lvl="1" algn="l" rtl="0"/>
            <a:r>
              <a:rPr lang="en-US" dirty="0" err="1" smtClean="0"/>
              <a:t>aluminium</a:t>
            </a:r>
            <a:r>
              <a:rPr lang="en-US" dirty="0" smtClean="0"/>
              <a:t> as potent </a:t>
            </a:r>
            <a:r>
              <a:rPr lang="en-US" dirty="0"/>
              <a:t>intestinal binder of </a:t>
            </a:r>
            <a:r>
              <a:rPr lang="en-US" dirty="0" smtClean="0"/>
              <a:t>phosphate </a:t>
            </a:r>
          </a:p>
          <a:p>
            <a:pPr lvl="1" algn="l" rtl="0"/>
            <a:r>
              <a:rPr lang="en-US" dirty="0" smtClean="0"/>
              <a:t>Parenteral </a:t>
            </a:r>
            <a:r>
              <a:rPr lang="en-US" dirty="0" err="1"/>
              <a:t>aluminium</a:t>
            </a:r>
            <a:r>
              <a:rPr lang="en-US" dirty="0"/>
              <a:t> </a:t>
            </a:r>
            <a:r>
              <a:rPr lang="en-US" dirty="0" smtClean="0"/>
              <a:t>exposure(via </a:t>
            </a:r>
            <a:r>
              <a:rPr lang="en-US" dirty="0"/>
              <a:t>dialysate </a:t>
            </a:r>
            <a:r>
              <a:rPr lang="en-US" dirty="0" smtClean="0"/>
              <a:t>contamination)</a:t>
            </a:r>
          </a:p>
          <a:p>
            <a:pPr marL="0" indent="0" algn="l" rtl="0">
              <a:buNone/>
            </a:pPr>
            <a:r>
              <a:rPr lang="en-US" b="1" dirty="0" err="1" smtClean="0"/>
              <a:t>erythropoietic</a:t>
            </a:r>
            <a:r>
              <a:rPr lang="en-US" b="1" dirty="0" smtClean="0"/>
              <a:t> </a:t>
            </a:r>
            <a:r>
              <a:rPr lang="en-US" b="1" dirty="0"/>
              <a:t>effects of aluminum </a:t>
            </a:r>
            <a:r>
              <a:rPr lang="en-US" b="1" dirty="0" smtClean="0"/>
              <a:t>toxicity: </a:t>
            </a:r>
          </a:p>
          <a:p>
            <a:pPr lvl="1" algn="l" rtl="0"/>
            <a:r>
              <a:rPr lang="en-US" dirty="0" smtClean="0"/>
              <a:t>altered </a:t>
            </a:r>
            <a:r>
              <a:rPr lang="en-US" dirty="0"/>
              <a:t>iron </a:t>
            </a:r>
            <a:r>
              <a:rPr lang="en-US" dirty="0" smtClean="0"/>
              <a:t>metabolism</a:t>
            </a:r>
          </a:p>
          <a:p>
            <a:pPr lvl="1" algn="l" rtl="0"/>
            <a:r>
              <a:rPr lang="en-US" dirty="0" smtClean="0"/>
              <a:t> </a:t>
            </a:r>
            <a:r>
              <a:rPr lang="en-US" dirty="0"/>
              <a:t>direct inhibition of </a:t>
            </a:r>
            <a:r>
              <a:rPr lang="en-US" dirty="0" smtClean="0"/>
              <a:t>erythropoiesis</a:t>
            </a:r>
          </a:p>
          <a:p>
            <a:pPr lvl="1" algn="l" rtl="0"/>
            <a:r>
              <a:rPr lang="en-US" dirty="0" smtClean="0"/>
              <a:t>disruption </a:t>
            </a:r>
            <a:r>
              <a:rPr lang="en-US" dirty="0"/>
              <a:t>of RBC membrane function </a:t>
            </a:r>
            <a:endParaRPr lang="en-US" dirty="0" smtClean="0"/>
          </a:p>
          <a:p>
            <a:pPr marL="0" indent="0" algn="l" rtl="0">
              <a:buNone/>
            </a:pPr>
            <a:r>
              <a:rPr lang="en-US" b="1" dirty="0" smtClean="0"/>
              <a:t>hematologic effect: </a:t>
            </a:r>
            <a:r>
              <a:rPr lang="en-US" dirty="0" smtClean="0"/>
              <a:t>microcytic anemia</a:t>
            </a:r>
          </a:p>
          <a:p>
            <a:pPr marL="0" indent="0" algn="l" rtl="0">
              <a:buNone/>
            </a:pPr>
            <a:r>
              <a:rPr lang="en-US" b="1" dirty="0" smtClean="0"/>
              <a:t>Treatment</a:t>
            </a:r>
            <a:r>
              <a:rPr lang="en-US" dirty="0" smtClean="0"/>
              <a:t>: </a:t>
            </a:r>
          </a:p>
          <a:p>
            <a:pPr lvl="1" algn="l" rtl="0"/>
            <a:r>
              <a:rPr lang="en-US" dirty="0" smtClean="0"/>
              <a:t>deionized </a:t>
            </a:r>
            <a:r>
              <a:rPr lang="en-US" dirty="0"/>
              <a:t>water to reduce the aluminum content of the </a:t>
            </a:r>
            <a:r>
              <a:rPr lang="en-US" dirty="0" smtClean="0"/>
              <a:t>dialysate</a:t>
            </a:r>
          </a:p>
          <a:p>
            <a:pPr lvl="1" algn="l" rtl="0"/>
            <a:r>
              <a:rPr lang="en-US" dirty="0" smtClean="0"/>
              <a:t>chelation </a:t>
            </a:r>
            <a:r>
              <a:rPr lang="en-US" dirty="0"/>
              <a:t>therapy with </a:t>
            </a:r>
            <a:r>
              <a:rPr lang="en-US" dirty="0" err="1" smtClean="0"/>
              <a:t>desferrioxamine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74443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dirty="0"/>
              <a:t>HORMONES, PARATHYROID HORMONE, AND MARROW FIBROSIS</a:t>
            </a:r>
            <a:endParaRPr lang="fa-I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↑parathyroid </a:t>
            </a:r>
            <a:r>
              <a:rPr lang="en-US" dirty="0"/>
              <a:t>hormone (PTH</a:t>
            </a:r>
            <a:r>
              <a:rPr lang="en-US" dirty="0" smtClean="0"/>
              <a:t>): </a:t>
            </a:r>
          </a:p>
          <a:p>
            <a:pPr lvl="1" algn="l" rtl="0"/>
            <a:r>
              <a:rPr lang="en-US" dirty="0" smtClean="0"/>
              <a:t>↓erythropoiesis (due to myelofibrosis)</a:t>
            </a:r>
          </a:p>
          <a:p>
            <a:pPr lvl="1" algn="l" rtl="0"/>
            <a:r>
              <a:rPr lang="en-US" dirty="0" smtClean="0"/>
              <a:t>↓responsiveness to EPO</a:t>
            </a:r>
          </a:p>
          <a:p>
            <a:pPr lvl="1" algn="l" rtl="0">
              <a:buFont typeface="Wingdings" panose="05000000000000000000" pitchFamily="2" charset="2"/>
              <a:buChar char="v"/>
            </a:pPr>
            <a:r>
              <a:rPr lang="en-US" dirty="0" smtClean="0"/>
              <a:t>An </a:t>
            </a:r>
            <a:r>
              <a:rPr lang="en-US" dirty="0"/>
              <a:t>increase in EPO levels and improvement in anemia have been reported after </a:t>
            </a:r>
            <a:r>
              <a:rPr lang="en-US" dirty="0" smtClean="0"/>
              <a:t>parathyroidectomy.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789787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DRUGS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 smtClean="0"/>
              <a:t>renin </a:t>
            </a:r>
            <a:r>
              <a:rPr lang="en-US" dirty="0"/>
              <a:t>angiotensin aldosterone system (RAAS) </a:t>
            </a:r>
            <a:r>
              <a:rPr lang="en-US" dirty="0" smtClean="0"/>
              <a:t>inhibitors: </a:t>
            </a:r>
          </a:p>
          <a:p>
            <a:pPr lvl="1" algn="l" rtl="0"/>
            <a:r>
              <a:rPr lang="en-US" dirty="0" smtClean="0"/>
              <a:t>↓Angiotensin </a:t>
            </a:r>
            <a:r>
              <a:rPr lang="en-US" dirty="0"/>
              <a:t>II </a:t>
            </a:r>
            <a:r>
              <a:rPr lang="en-US" dirty="0" smtClean="0"/>
              <a:t>(direct </a:t>
            </a:r>
            <a:r>
              <a:rPr lang="en-US" dirty="0"/>
              <a:t>facilitating effects on erythroid progenitor </a:t>
            </a:r>
            <a:r>
              <a:rPr lang="en-US" dirty="0" smtClean="0"/>
              <a:t>cells)</a:t>
            </a:r>
          </a:p>
          <a:p>
            <a:pPr lvl="1" algn="l" rtl="0"/>
            <a:r>
              <a:rPr lang="en-US" dirty="0" smtClean="0"/>
              <a:t>↑N-acetyl-</a:t>
            </a:r>
            <a:r>
              <a:rPr lang="en-US" dirty="0" err="1" smtClean="0"/>
              <a:t>seryl</a:t>
            </a:r>
            <a:r>
              <a:rPr lang="en-US" dirty="0" smtClean="0"/>
              <a:t>-</a:t>
            </a:r>
            <a:r>
              <a:rPr lang="en-US" dirty="0" err="1" smtClean="0"/>
              <a:t>lysyl</a:t>
            </a:r>
            <a:r>
              <a:rPr lang="en-US" dirty="0" smtClean="0"/>
              <a:t>-proline </a:t>
            </a:r>
            <a:r>
              <a:rPr lang="en-US" dirty="0"/>
              <a:t>(</a:t>
            </a:r>
            <a:r>
              <a:rPr lang="en-US" dirty="0" err="1"/>
              <a:t>AcSDKP</a:t>
            </a:r>
            <a:r>
              <a:rPr lang="en-US" dirty="0" smtClean="0"/>
              <a:t>) </a:t>
            </a:r>
            <a:r>
              <a:rPr lang="en-US" dirty="0"/>
              <a:t>an endogenous inhibitor of </a:t>
            </a:r>
            <a:r>
              <a:rPr lang="en-US" dirty="0" smtClean="0"/>
              <a:t>erythropoiesis </a:t>
            </a:r>
          </a:p>
          <a:p>
            <a:pPr lvl="1" algn="l" rtl="0"/>
            <a:r>
              <a:rPr lang="en-US" dirty="0"/>
              <a:t>↓</a:t>
            </a:r>
            <a:r>
              <a:rPr lang="en-US" dirty="0" smtClean="0"/>
              <a:t>Endogenous </a:t>
            </a:r>
            <a:r>
              <a:rPr lang="en-US" dirty="0"/>
              <a:t>EPO </a:t>
            </a:r>
            <a:r>
              <a:rPr lang="en-US" dirty="0" smtClean="0"/>
              <a:t>production: through </a:t>
            </a:r>
            <a:r>
              <a:rPr lang="en-US" dirty="0"/>
              <a:t>the hemodynamic effects of angiotensin II </a:t>
            </a:r>
            <a:r>
              <a:rPr lang="en-US" dirty="0" smtClean="0"/>
              <a:t>inhibition</a:t>
            </a:r>
          </a:p>
          <a:p>
            <a:pPr lvl="1" algn="l" rtl="0"/>
            <a:r>
              <a:rPr lang="en-US" dirty="0" smtClean="0"/>
              <a:t>angiotensin </a:t>
            </a:r>
            <a:r>
              <a:rPr lang="en-US" dirty="0"/>
              <a:t>II 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⟹</a:t>
            </a:r>
            <a:r>
              <a:rPr lang="en-US" dirty="0" smtClean="0"/>
              <a:t>constriction </a:t>
            </a:r>
            <a:r>
              <a:rPr lang="en-US" dirty="0"/>
              <a:t>of efferent glomerular </a:t>
            </a:r>
            <a:r>
              <a:rPr lang="en-US" dirty="0" smtClean="0"/>
              <a:t>arterioles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⟹</a:t>
            </a:r>
            <a:r>
              <a:rPr lang="en-US" dirty="0" smtClean="0"/>
              <a:t>↑filtered sodium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⟹ </a:t>
            </a:r>
            <a:r>
              <a:rPr lang="en-US" dirty="0" smtClean="0"/>
              <a:t>↑oxygen supply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⟹ </a:t>
            </a:r>
            <a:r>
              <a:rPr lang="en-US" dirty="0" smtClean="0"/>
              <a:t>↓peritubular </a:t>
            </a:r>
            <a:r>
              <a:rPr lang="en-US" dirty="0"/>
              <a:t>oxygen </a:t>
            </a:r>
            <a:r>
              <a:rPr lang="en-US" dirty="0" smtClean="0"/>
              <a:t>tension</a:t>
            </a:r>
          </a:p>
          <a:p>
            <a:pPr lvl="1" algn="l" rtl="0"/>
            <a:r>
              <a:rPr lang="en-US" dirty="0" smtClean="0"/>
              <a:t>RAAS inhibitors 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⟹ </a:t>
            </a:r>
            <a:r>
              <a:rPr lang="en-US" dirty="0" smtClean="0"/>
              <a:t>reduction </a:t>
            </a:r>
            <a:r>
              <a:rPr lang="en-US" dirty="0"/>
              <a:t>in testosterone serum </a:t>
            </a:r>
            <a:r>
              <a:rPr lang="en-US" dirty="0" smtClean="0"/>
              <a:t>in </a:t>
            </a:r>
            <a:r>
              <a:rPr lang="en-US" dirty="0"/>
              <a:t>men younger than 60 </a:t>
            </a:r>
            <a:r>
              <a:rPr lang="en-US" dirty="0" smtClean="0"/>
              <a:t>years</a:t>
            </a:r>
          </a:p>
          <a:p>
            <a:pPr algn="l" rtl="0"/>
            <a:r>
              <a:rPr lang="en-US" dirty="0" err="1"/>
              <a:t>Myelosuppressive</a:t>
            </a:r>
            <a:r>
              <a:rPr lang="en-US" dirty="0"/>
              <a:t> effects of </a:t>
            </a:r>
            <a:r>
              <a:rPr lang="en-US" dirty="0" err="1"/>
              <a:t>immunosuppressants</a:t>
            </a:r>
            <a:r>
              <a:rPr lang="en-US" dirty="0"/>
              <a:t> may further contribute to anemia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7018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620000"/>
          </a:xfrm>
        </p:spPr>
      </p:pic>
    </p:spTree>
    <p:extLst>
      <p:ext uri="{BB962C8B-B14F-4D97-AF65-F5344CB8AC3E}">
        <p14:creationId xmlns:p14="http://schemas.microsoft.com/office/powerpoint/2010/main" val="417578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DEFINITION AND ETIOLOGY OF ANEMIA IN CHRONIC KIDNEY DISEASE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By Dr M.Zaare</a:t>
            </a:r>
            <a:endParaRPr lang="fa-IR" dirty="0" smtClean="0"/>
          </a:p>
          <a:p>
            <a:r>
              <a:rPr lang="en-US" dirty="0" smtClean="0"/>
              <a:t>nephrologist</a:t>
            </a:r>
          </a:p>
          <a:p>
            <a:r>
              <a:rPr lang="en-US" dirty="0" smtClean="0"/>
              <a:t>Assistant professor</a:t>
            </a:r>
            <a:endParaRPr lang="fa-IR" dirty="0" smtClean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96320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A normocytic, normochromic anemia is observed as early as stage 3 CKD and is almost universal by stage 4. The primary cause is insufficient production of EPO by the diseased kidneys.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31546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DEFINITION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Anemia is a state characterized by a reduced mass of red blood cells (RBCs) and hemoglobin (</a:t>
            </a:r>
            <a:r>
              <a:rPr lang="en-US" dirty="0" err="1" smtClean="0"/>
              <a:t>Hgb</a:t>
            </a:r>
            <a:r>
              <a:rPr lang="en-US" dirty="0" smtClean="0"/>
              <a:t>) concentration in blood, resulting in reduced oxygen-carrying capacity and delivery to the body’s tissues and organs.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91430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WHO : hemoglobin (Hb) concentration &lt;13.0 g/</a:t>
            </a:r>
            <a:r>
              <a:rPr lang="en-US" dirty="0" err="1" smtClean="0"/>
              <a:t>dL</a:t>
            </a:r>
            <a:r>
              <a:rPr lang="en-US" dirty="0" smtClean="0"/>
              <a:t> for adult males and postmenopausal women and an Hb &lt;12.0 g/</a:t>
            </a:r>
            <a:r>
              <a:rPr lang="en-US" dirty="0" err="1" smtClean="0"/>
              <a:t>dL</a:t>
            </a:r>
            <a:r>
              <a:rPr lang="en-US" dirty="0" smtClean="0"/>
              <a:t> for premenopausal women </a:t>
            </a:r>
          </a:p>
          <a:p>
            <a:pPr algn="l" rtl="0"/>
            <a:r>
              <a:rPr lang="en-US" b="1" i="1" u="sng" dirty="0"/>
              <a:t>T</a:t>
            </a:r>
            <a:r>
              <a:rPr lang="en-US" b="1" i="1" u="sng" dirty="0" smtClean="0"/>
              <a:t>he WHO definition of anemia does not define goals of treatment among CKD patients. </a:t>
            </a:r>
          </a:p>
          <a:p>
            <a:pPr algn="l" rtl="0"/>
            <a:r>
              <a:rPr lang="en-US" dirty="0"/>
              <a:t>T</a:t>
            </a:r>
            <a:r>
              <a:rPr lang="en-US" dirty="0" smtClean="0"/>
              <a:t>argeting a normal Hb with ESAs increases risks of adverse outcomes.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41308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The prevalence of anemia in patients with CKD has been widely studied. In general, anemia is more frequent at lower levels of kidney function, becoming almost universal in end-stage kidney disease (ESKD)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58949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 smtClean="0"/>
              <a:t>Anemia is relatively uncommon in earlier stages (stages G1-3) of CKD.</a:t>
            </a:r>
          </a:p>
          <a:p>
            <a:pPr algn="l" rtl="0"/>
            <a:r>
              <a:rPr lang="en-US" dirty="0" smtClean="0"/>
              <a:t>The prevalence of anemia begins to increase significantly with </a:t>
            </a:r>
            <a:r>
              <a:rPr lang="en-US" dirty="0" err="1" smtClean="0"/>
              <a:t>eGFR</a:t>
            </a:r>
            <a:r>
              <a:rPr lang="en-US" dirty="0" smtClean="0"/>
              <a:t> below 60 mL/minute/1.73 m</a:t>
            </a:r>
            <a:r>
              <a:rPr lang="en-US" sz="2000" dirty="0" smtClean="0"/>
              <a:t>2</a:t>
            </a:r>
            <a:r>
              <a:rPr lang="en-US" dirty="0" smtClean="0"/>
              <a:t> but anemia is generally not a frequent or severe complication of CKD until GFR is below 30 mL/min × 1.73 m2.</a:t>
            </a:r>
          </a:p>
          <a:p>
            <a:pPr algn="l" rtl="0"/>
            <a:r>
              <a:rPr lang="en-US" dirty="0" smtClean="0"/>
              <a:t>Anemia is a more significant problem for younger women, older men, and African Americans.</a:t>
            </a:r>
          </a:p>
          <a:p>
            <a:pPr algn="l" rtl="0"/>
            <a:r>
              <a:rPr lang="en-US" dirty="0" smtClean="0"/>
              <a:t>Anemia occurs earlier in the course of disease and is often more severe among patients with CKD and diabetes mellitus. </a:t>
            </a:r>
            <a:endParaRPr lang="en-US" dirty="0"/>
          </a:p>
          <a:p>
            <a:pPr algn="l" rtl="0"/>
            <a:r>
              <a:rPr lang="en-US" dirty="0" smtClean="0"/>
              <a:t>Screening for anemia (measurement of </a:t>
            </a:r>
            <a:r>
              <a:rPr lang="en-US" dirty="0" err="1" smtClean="0"/>
              <a:t>Hgb</a:t>
            </a:r>
            <a:r>
              <a:rPr lang="en-US" dirty="0" smtClean="0"/>
              <a:t>) should generally begin at CKD stage G3.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95724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Etiology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66963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/>
              <a:t>ERYTHROPOIETIN PRODUCTION AND KIDNEY DISEASE</a:t>
            </a:r>
            <a:endParaRPr lang="fa-I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In normal persons, serum EPO concentrations rise in response to </a:t>
            </a:r>
            <a:r>
              <a:rPr lang="en-US" dirty="0" smtClean="0"/>
              <a:t>anemia</a:t>
            </a:r>
            <a:r>
              <a:rPr lang="en-US" dirty="0"/>
              <a:t>. </a:t>
            </a:r>
            <a:endParaRPr lang="en-US" dirty="0" smtClean="0"/>
          </a:p>
          <a:p>
            <a:pPr algn="l" rtl="0"/>
            <a:r>
              <a:rPr lang="en-US" dirty="0" smtClean="0"/>
              <a:t>In </a:t>
            </a:r>
            <a:r>
              <a:rPr lang="en-US" dirty="0"/>
              <a:t>patients with CKD, EPO concentrations are inappropriately low for the degree of anemia but may still be similar to or even higher than those in normal, </a:t>
            </a:r>
            <a:r>
              <a:rPr lang="en-US" dirty="0" err="1"/>
              <a:t>nonanemic</a:t>
            </a:r>
            <a:r>
              <a:rPr lang="en-US" dirty="0"/>
              <a:t> </a:t>
            </a:r>
            <a:r>
              <a:rPr lang="en-US" dirty="0" smtClean="0"/>
              <a:t>subjects. </a:t>
            </a:r>
          </a:p>
          <a:p>
            <a:pPr algn="l" rtl="0"/>
            <a:r>
              <a:rPr lang="en-US" dirty="0" smtClean="0"/>
              <a:t>The </a:t>
            </a:r>
            <a:r>
              <a:rPr lang="en-US" dirty="0"/>
              <a:t>adequacy of EPO production in response to anemia appears to decline in rough proportion to the degree of reduction in nephron mass</a:t>
            </a:r>
            <a:r>
              <a:rPr lang="en-US" dirty="0" smtClean="0"/>
              <a:t>.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0271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eathered" id="{EEC9B30E-2747-4D42-BCBE-A02BDEEEA114}" vid="{AACE42CE-5C67-4514-8A89-3472F564E1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Feathered</Template>
  <TotalTime>334</TotalTime>
  <Words>914</Words>
  <Application>Microsoft Office PowerPoint</Application>
  <PresentationFormat>Custom</PresentationFormat>
  <Paragraphs>72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Feathered</vt:lpstr>
      <vt:lpstr>PowerPoint Presentation</vt:lpstr>
      <vt:lpstr>DEFINITION AND ETIOLOGY OF ANEMIA IN CHRONIC KIDNEY DISEASE</vt:lpstr>
      <vt:lpstr>PowerPoint Presentation</vt:lpstr>
      <vt:lpstr>DEFINITION</vt:lpstr>
      <vt:lpstr>PowerPoint Presentation</vt:lpstr>
      <vt:lpstr>PowerPoint Presentation</vt:lpstr>
      <vt:lpstr>PowerPoint Presentation</vt:lpstr>
      <vt:lpstr>Etiology</vt:lpstr>
      <vt:lpstr>ERYTHROPOIETIN PRODUCTION AND KIDNEY DISEASE</vt:lpstr>
      <vt:lpstr>PowerPoint Presentation</vt:lpstr>
      <vt:lpstr>BLOOD LOSS</vt:lpstr>
      <vt:lpstr>UREMIC “INHIBITORS” OF ERYTHROPOIESIS</vt:lpstr>
      <vt:lpstr>IRON METABOLISM</vt:lpstr>
      <vt:lpstr>INFLAMMATION AND ANEMIA OF CHRONIC DISEASE</vt:lpstr>
      <vt:lpstr>FOLIC ACID, VITAMIN D, AND ZINC DEFICIENCIES</vt:lpstr>
      <vt:lpstr>ALUMINUM OVERLOAD</vt:lpstr>
      <vt:lpstr>HORMONES, PARATHYROID HORMONE, AND MARROW FIBROSIS</vt:lpstr>
      <vt:lpstr>DRUGS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Anemia in patients with chronic kidney disease (definition and causes)</dc:title>
  <dc:creator>maryam zaare</dc:creator>
  <cp:lastModifiedBy>Administrator</cp:lastModifiedBy>
  <cp:revision>23</cp:revision>
  <dcterms:created xsi:type="dcterms:W3CDTF">2021-02-07T06:28:17Z</dcterms:created>
  <dcterms:modified xsi:type="dcterms:W3CDTF">2021-01-25T05:06:47Z</dcterms:modified>
</cp:coreProperties>
</file>